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1"/>
  </p:notesMasterIdLst>
  <p:handoutMasterIdLst>
    <p:handoutMasterId r:id="rId22"/>
  </p:handoutMasterIdLst>
  <p:sldIdLst>
    <p:sldId id="1487" r:id="rId5"/>
    <p:sldId id="1553" r:id="rId6"/>
    <p:sldId id="1555" r:id="rId7"/>
    <p:sldId id="1556" r:id="rId8"/>
    <p:sldId id="1557" r:id="rId9"/>
    <p:sldId id="1558" r:id="rId10"/>
    <p:sldId id="1551" r:id="rId11"/>
    <p:sldId id="1560" r:id="rId12"/>
    <p:sldId id="1561" r:id="rId13"/>
    <p:sldId id="1552" r:id="rId14"/>
    <p:sldId id="1563" r:id="rId15"/>
    <p:sldId id="1548" r:id="rId16"/>
    <p:sldId id="1564" r:id="rId17"/>
    <p:sldId id="1549" r:id="rId18"/>
    <p:sldId id="1522" r:id="rId19"/>
    <p:sldId id="1523" r:id="rId20"/>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553"/>
          </p14:sldIdLst>
        </p14:section>
        <p14:section name="Content" id="{160A1EF9-8FB4-4F21-AF88-D4BF3CB3B912}">
          <p14:sldIdLst>
            <p14:sldId id="1555"/>
            <p14:sldId id="1556"/>
            <p14:sldId id="1557"/>
            <p14:sldId id="1558"/>
            <p14:sldId id="1551"/>
            <p14:sldId id="1560"/>
            <p14:sldId id="1561"/>
            <p14:sldId id="1552"/>
            <p14:sldId id="1563"/>
            <p14:sldId id="1548"/>
          </p14:sldIdLst>
        </p14:section>
        <p14:section name="Closing" id="{D4E3B1CF-DD2E-4D6E-961F-E6ECD190E64E}">
          <p14:sldIdLst>
            <p14:sldId id="1564"/>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126" autoAdjust="0"/>
  </p:normalViewPr>
  <p:slideViewPr>
    <p:cSldViewPr>
      <p:cViewPr varScale="1">
        <p:scale>
          <a:sx n="68" d="100"/>
          <a:sy n="68" d="100"/>
        </p:scale>
        <p:origin x="444" y="64"/>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69749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299562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17733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kern="1200" dirty="0">
                <a:solidFill>
                  <a:schemeClr val="tx1"/>
                </a:solidFill>
                <a:effectLst/>
                <a:latin typeface="Segoe UI Light" pitchFamily="34" charset="0"/>
                <a:ea typeface="+mn-ea"/>
                <a:cs typeface="+mn-cs"/>
              </a:rPr>
              <a:t>Exercise 2: </a:t>
            </a:r>
            <a:r>
              <a:rPr lang="en-US" sz="900" b="1" i="0" kern="1200" dirty="0">
                <a:solidFill>
                  <a:schemeClr val="tx1"/>
                </a:solidFill>
                <a:effectLst/>
                <a:latin typeface="Segoe UI Light" pitchFamily="34" charset="0"/>
                <a:ea typeface="+mn-ea"/>
                <a:cs typeface="+mn-cs"/>
              </a:rPr>
              <a:t>Building custom property pane fields</a:t>
            </a:r>
            <a:r>
              <a:rPr lang="en-US" sz="900" kern="120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14451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12/21/2016</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15</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12/21/2016</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16</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dirty="0"/>
              <a:t>Working with the web part property pane </a:t>
            </a:r>
          </a:p>
        </p:txBody>
      </p:sp>
      <p:sp>
        <p:nvSpPr>
          <p:cNvPr id="6" name="Text Placeholder 5"/>
          <p:cNvSpPr>
            <a:spLocks noGrp="1"/>
          </p:cNvSpPr>
          <p:nvPr>
            <p:ph type="body" sz="quarter" idx="14"/>
          </p:nvPr>
        </p:nvSpPr>
        <p:spPr/>
        <p:txBody>
          <a:bodyPr/>
          <a:lstStyle/>
          <a:p>
            <a:pPr lvl="0"/>
            <a:r>
              <a:rPr lang="en-US" dirty="0"/>
              <a:t>Building custom property pane fields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a:t>
            </a:r>
            <a:r>
              <a:rPr lang="en-US" dirty="0" err="1"/>
              <a:t>async</a:t>
            </a:r>
            <a:r>
              <a:rPr lang="en-US" dirty="0"/>
              <a:t> SharePoint data into field</a:t>
            </a:r>
          </a:p>
        </p:txBody>
      </p:sp>
      <p:sp>
        <p:nvSpPr>
          <p:cNvPr id="10" name="TextBox 9"/>
          <p:cNvSpPr txBox="1"/>
          <p:nvPr/>
        </p:nvSpPr>
        <p:spPr>
          <a:xfrm>
            <a:off x="274640" y="1210117"/>
            <a:ext cx="11889564" cy="9602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1250">
                      <a:schemeClr val="tx1"/>
                    </a:gs>
                    <a:gs pos="100000">
                      <a:schemeClr val="tx1"/>
                    </a:gs>
                  </a:gsLst>
                  <a:lin ang="5400000" scaled="0"/>
                </a:gradFill>
                <a:latin typeface="+mj-lt"/>
              </a:rPr>
              <a:t>Update the method used to return the mock data to return SharePoint data when the web part is not running the local environment</a:t>
            </a:r>
            <a:endParaRPr lang="en-US" sz="2400" dirty="0">
              <a:gradFill>
                <a:gsLst>
                  <a:gs pos="2917">
                    <a:schemeClr val="tx1"/>
                  </a:gs>
                  <a:gs pos="30000">
                    <a:schemeClr val="tx1"/>
                  </a:gs>
                </a:gsLst>
                <a:lin ang="5400000" scaled="0"/>
              </a:gradFill>
            </a:endParaRPr>
          </a:p>
        </p:txBody>
      </p:sp>
      <p:sp>
        <p:nvSpPr>
          <p:cNvPr id="5" name="Rectangle 4"/>
          <p:cNvSpPr/>
          <p:nvPr/>
        </p:nvSpPr>
        <p:spPr>
          <a:xfrm>
            <a:off x="817637" y="2135352"/>
            <a:ext cx="11346566" cy="4185761"/>
          </a:xfrm>
          <a:prstGeom prst="rect">
            <a:avLst/>
          </a:prstGeom>
        </p:spPr>
        <p:txBody>
          <a:bodyPr wrap="squar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 Promise&lt;any&gt;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Environment.type</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EnvironmentType.Local</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Promise&lt;any&gt;(resolve =&gt;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setTimeout</a:t>
            </a:r>
            <a:r>
              <a:rPr lang="en-US" sz="1400" dirty="0">
                <a:solidFill>
                  <a:srgbClr val="000000"/>
                </a:solidFill>
                <a:latin typeface="Consolas" panose="020B0609020204030204" pitchFamily="49" charset="0"/>
              </a:rPr>
              <a:t>(() =&gt; resolve([</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'1'</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1'</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'2'</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2'</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500);</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else</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.context.httpClient.get</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.context.pageContext.web.absoluteUrl</a:t>
            </a:r>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/web/lists?$filter=Hidden </a:t>
            </a:r>
            <a:r>
              <a:rPr lang="en-US" sz="1400" dirty="0" err="1">
                <a:solidFill>
                  <a:srgbClr val="A31515"/>
                </a:solidFill>
                <a:latin typeface="Consolas" panose="020B0609020204030204" pitchFamily="49" charset="0"/>
              </a:rPr>
              <a:t>eq</a:t>
            </a:r>
            <a:r>
              <a:rPr lang="en-US" sz="1400" dirty="0">
                <a:solidFill>
                  <a:srgbClr val="A31515"/>
                </a:solidFill>
                <a:latin typeface="Consolas" panose="020B0609020204030204" pitchFamily="49" charset="0"/>
              </a:rPr>
              <a:t> false`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.then((response: Response)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response.json</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}).then((</a:t>
            </a:r>
            <a:r>
              <a:rPr lang="en-US" sz="1400" dirty="0" err="1">
                <a:solidFill>
                  <a:srgbClr val="000000"/>
                </a:solidFill>
                <a:latin typeface="Consolas" panose="020B0609020204030204" pitchFamily="49" charset="0"/>
              </a:rPr>
              <a:t>json</a:t>
            </a:r>
            <a:r>
              <a:rPr lang="en-US" sz="1400" dirty="0">
                <a:solidFill>
                  <a:srgbClr val="000000"/>
                </a:solidFill>
                <a:latin typeface="Consolas" panose="020B0609020204030204" pitchFamily="49" charset="0"/>
              </a:rPr>
              <a:t>)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json.value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a:t>
            </a:r>
            <a:endParaRPr lang="en-US" sz="3600" dirty="0"/>
          </a:p>
        </p:txBody>
      </p:sp>
    </p:spTree>
    <p:extLst>
      <p:ext uri="{BB962C8B-B14F-4D97-AF65-F5344CB8AC3E}">
        <p14:creationId xmlns:p14="http://schemas.microsoft.com/office/powerpoint/2010/main" val="348800100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434239"/>
          </a:xfrm>
        </p:spPr>
        <p:txBody>
          <a:bodyPr/>
          <a:lstStyle/>
          <a:p>
            <a:r>
              <a:rPr lang="en-US" sz="2800" dirty="0"/>
              <a:t>When out-of-the-box property pane controls don’t meet your needs you can create your own custom controls</a:t>
            </a:r>
          </a:p>
          <a:p>
            <a:r>
              <a:rPr lang="en-US" sz="2800" dirty="0"/>
              <a:t>Creating custom controls promotes code reusability</a:t>
            </a:r>
          </a:p>
        </p:txBody>
      </p:sp>
      <p:sp>
        <p:nvSpPr>
          <p:cNvPr id="2" name="Title 1"/>
          <p:cNvSpPr>
            <a:spLocks noGrp="1"/>
          </p:cNvSpPr>
          <p:nvPr>
            <p:ph type="title"/>
          </p:nvPr>
        </p:nvSpPr>
        <p:spPr/>
        <p:txBody>
          <a:bodyPr/>
          <a:lstStyle/>
          <a:p>
            <a:r>
              <a:rPr lang="en-US" dirty="0"/>
              <a:t>Creating custom property pane controls</a:t>
            </a:r>
          </a:p>
        </p:txBody>
      </p:sp>
      <p:pic>
        <p:nvPicPr>
          <p:cNvPr id="5" name="Picture 4"/>
          <p:cNvPicPr>
            <a:picLocks noChangeAspect="1"/>
          </p:cNvPicPr>
          <p:nvPr/>
        </p:nvPicPr>
        <p:blipFill>
          <a:blip r:embed="rId3"/>
          <a:stretch>
            <a:fillRect/>
          </a:stretch>
        </p:blipFill>
        <p:spPr>
          <a:xfrm>
            <a:off x="385589" y="2983332"/>
            <a:ext cx="3194214" cy="3124361"/>
          </a:xfrm>
          <a:prstGeom prst="rect">
            <a:avLst/>
          </a:prstGeom>
        </p:spPr>
      </p:pic>
      <p:pic>
        <p:nvPicPr>
          <p:cNvPr id="7" name="Picture 6"/>
          <p:cNvPicPr>
            <a:picLocks noChangeAspect="1"/>
          </p:cNvPicPr>
          <p:nvPr/>
        </p:nvPicPr>
        <p:blipFill>
          <a:blip r:embed="rId4"/>
          <a:stretch>
            <a:fillRect/>
          </a:stretch>
        </p:blipFill>
        <p:spPr>
          <a:xfrm>
            <a:off x="3785758" y="2713444"/>
            <a:ext cx="8376080" cy="3664138"/>
          </a:xfrm>
          <a:prstGeom prst="rect">
            <a:avLst/>
          </a:prstGeom>
        </p:spPr>
      </p:pic>
      <p:sp>
        <p:nvSpPr>
          <p:cNvPr id="8" name="TextBox 7"/>
          <p:cNvSpPr txBox="1"/>
          <p:nvPr/>
        </p:nvSpPr>
        <p:spPr>
          <a:xfrm>
            <a:off x="385589" y="6521598"/>
            <a:ext cx="10518596" cy="517065"/>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rPr>
              <a:t>https://github.com/SharePoint/sp-dev-fx-webparts/tree/master/samples/react-custompropertypanecontrols </a:t>
            </a:r>
            <a:endParaRPr lang="en-US" sz="1600" dirty="0">
              <a:solidFill>
                <a:schemeClr val="bg1"/>
              </a:solidFill>
            </a:endParaRPr>
          </a:p>
        </p:txBody>
      </p:sp>
    </p:spTree>
    <p:extLst>
      <p:ext uri="{BB962C8B-B14F-4D97-AF65-F5344CB8AC3E}">
        <p14:creationId xmlns:p14="http://schemas.microsoft.com/office/powerpoint/2010/main" val="270762145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Building custom property pane fields</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US" dirty="0"/>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Add a custom property pane field</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Loading mock and SharePoint data into a custom property pane field</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Creating custom property pane controls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13227678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Add a custom property pane field</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Loading mock and SharePoint data into a custom property pane field</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Creating custom property pane controls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2761315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endParaRPr lang="fi-FI" dirty="0"/>
          </a:p>
        </p:txBody>
      </p:sp>
      <p:sp>
        <p:nvSpPr>
          <p:cNvPr id="3" name="TextBox 2"/>
          <p:cNvSpPr txBox="1"/>
          <p:nvPr/>
        </p:nvSpPr>
        <p:spPr>
          <a:xfrm>
            <a:off x="274639" y="976982"/>
            <a:ext cx="4287414" cy="4773614"/>
          </a:xfrm>
          <a:prstGeom prst="rect">
            <a:avLst/>
          </a:prstGeom>
          <a:noFill/>
        </p:spPr>
        <p:txBody>
          <a:bodyPr wrap="square" lIns="182880" tIns="146304" rIns="182880" bIns="146304" rtlCol="0">
            <a:spAutoFit/>
          </a:bodyPr>
          <a:lstStyle/>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The property pane supports the following field types out-of-the-box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Label</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Multi-line 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Checkbox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Dropdown</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Link</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Slider</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Toggle</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Custom</a:t>
            </a:r>
          </a:p>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You may also create your own custom field types</a:t>
            </a:r>
          </a:p>
        </p:txBody>
      </p:sp>
      <p:pic>
        <p:nvPicPr>
          <p:cNvPr id="5" name="Picture 4"/>
          <p:cNvPicPr>
            <a:picLocks noChangeAspect="1"/>
          </p:cNvPicPr>
          <p:nvPr/>
        </p:nvPicPr>
        <p:blipFill>
          <a:blip r:embed="rId3"/>
          <a:stretch>
            <a:fillRect/>
          </a:stretch>
        </p:blipFill>
        <p:spPr>
          <a:xfrm>
            <a:off x="4994101" y="1212849"/>
            <a:ext cx="6408712" cy="4972421"/>
          </a:xfrm>
          <a:prstGeom prst="rect">
            <a:avLst/>
          </a:prstGeom>
        </p:spPr>
      </p:pic>
    </p:spTree>
    <p:extLst>
      <p:ext uri="{BB962C8B-B14F-4D97-AF65-F5344CB8AC3E}">
        <p14:creationId xmlns:p14="http://schemas.microsoft.com/office/powerpoint/2010/main" val="24661382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Implementing custom property pane fields</a:t>
            </a:r>
          </a:p>
        </p:txBody>
      </p:sp>
      <p:sp>
        <p:nvSpPr>
          <p:cNvPr id="2" name="Text Placeholder 1"/>
          <p:cNvSpPr>
            <a:spLocks noGrp="1"/>
          </p:cNvSpPr>
          <p:nvPr>
            <p:ph type="body" sz="quarter" idx="10"/>
          </p:nvPr>
        </p:nvSpPr>
        <p:spPr>
          <a:xfrm>
            <a:off x="274638" y="1212850"/>
            <a:ext cx="11887200" cy="1292662"/>
          </a:xfrm>
        </p:spPr>
        <p:txBody>
          <a:bodyPr/>
          <a:lstStyle/>
          <a:p>
            <a:r>
              <a:rPr lang="en-US" dirty="0"/>
              <a:t>Define an interface in your web part class that includes one or more target properties</a:t>
            </a:r>
          </a:p>
        </p:txBody>
      </p:sp>
      <p:pic>
        <p:nvPicPr>
          <p:cNvPr id="5" name="Picture 4"/>
          <p:cNvPicPr>
            <a:picLocks noChangeAspect="1"/>
          </p:cNvPicPr>
          <p:nvPr/>
        </p:nvPicPr>
        <p:blipFill>
          <a:blip r:embed="rId2"/>
          <a:stretch>
            <a:fillRect/>
          </a:stretch>
        </p:blipFill>
        <p:spPr>
          <a:xfrm>
            <a:off x="3085890" y="2633166"/>
            <a:ext cx="6264696" cy="3649070"/>
          </a:xfrm>
          <a:prstGeom prst="rect">
            <a:avLst/>
          </a:prstGeom>
        </p:spPr>
      </p:pic>
    </p:spTree>
    <p:extLst>
      <p:ext uri="{BB962C8B-B14F-4D97-AF65-F5344CB8AC3E}">
        <p14:creationId xmlns:p14="http://schemas.microsoft.com/office/powerpoint/2010/main" val="216508647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1255728"/>
          </a:xfrm>
        </p:spPr>
        <p:txBody>
          <a:bodyPr/>
          <a:lstStyle/>
          <a:p>
            <a:r>
              <a:rPr lang="en-US" sz="2400" dirty="0"/>
              <a:t>Import the </a:t>
            </a:r>
            <a:r>
              <a:rPr lang="en-US" sz="2400" b="1" dirty="0" err="1"/>
              <a:t>PropertyPaneCustomField</a:t>
            </a:r>
            <a:r>
              <a:rPr lang="en-US" sz="2400" dirty="0"/>
              <a:t> field type in the web part class</a:t>
            </a:r>
          </a:p>
          <a:p>
            <a:r>
              <a:rPr lang="en-US" sz="2400" dirty="0"/>
              <a:t>The </a:t>
            </a:r>
            <a:r>
              <a:rPr lang="en-US" sz="2400" b="1" dirty="0" err="1"/>
              <a:t>PropertyPaneCustomField</a:t>
            </a:r>
            <a:r>
              <a:rPr lang="en-US" sz="2400" dirty="0"/>
              <a:t> field type is available as a modules in the </a:t>
            </a:r>
            <a:r>
              <a:rPr lang="en-US" sz="2400" b="1" dirty="0" err="1"/>
              <a:t>sp</a:t>
            </a:r>
            <a:r>
              <a:rPr lang="en-US" sz="2400" b="1" dirty="0"/>
              <a:t>-</a:t>
            </a:r>
            <a:r>
              <a:rPr lang="en-US" sz="2400" b="1" dirty="0" err="1"/>
              <a:t>webpart</a:t>
            </a:r>
            <a:r>
              <a:rPr lang="en-US" sz="2400" b="1" dirty="0"/>
              <a:t>-base </a:t>
            </a:r>
            <a:r>
              <a:rPr lang="en-US" sz="2400" dirty="0"/>
              <a:t>library</a:t>
            </a:r>
          </a:p>
        </p:txBody>
      </p:sp>
      <p:sp>
        <p:nvSpPr>
          <p:cNvPr id="4" name="Title 3"/>
          <p:cNvSpPr>
            <a:spLocks noGrp="1"/>
          </p:cNvSpPr>
          <p:nvPr>
            <p:ph type="title"/>
          </p:nvPr>
        </p:nvSpPr>
        <p:spPr/>
        <p:txBody>
          <a:bodyPr/>
          <a:lstStyle/>
          <a:p>
            <a:r>
              <a:rPr lang="en-US" sz="4000" dirty="0"/>
              <a:t>Implementing custom property pane fields</a:t>
            </a:r>
          </a:p>
        </p:txBody>
      </p:sp>
      <p:pic>
        <p:nvPicPr>
          <p:cNvPr id="3" name="Picture 2"/>
          <p:cNvPicPr>
            <a:picLocks noChangeAspect="1"/>
          </p:cNvPicPr>
          <p:nvPr/>
        </p:nvPicPr>
        <p:blipFill>
          <a:blip r:embed="rId2"/>
          <a:stretch>
            <a:fillRect/>
          </a:stretch>
        </p:blipFill>
        <p:spPr>
          <a:xfrm>
            <a:off x="3070011" y="2273126"/>
            <a:ext cx="6298820" cy="3915042"/>
          </a:xfrm>
          <a:prstGeom prst="rect">
            <a:avLst/>
          </a:prstGeom>
        </p:spPr>
      </p:pic>
    </p:spTree>
    <p:extLst>
      <p:ext uri="{BB962C8B-B14F-4D97-AF65-F5344CB8AC3E}">
        <p14:creationId xmlns:p14="http://schemas.microsoft.com/office/powerpoint/2010/main" val="195891724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1477328"/>
          </a:xfrm>
        </p:spPr>
        <p:txBody>
          <a:bodyPr/>
          <a:lstStyle/>
          <a:p>
            <a:r>
              <a:rPr lang="en-US" sz="2000" dirty="0"/>
              <a:t>In the web part class, create a render method for the custom field</a:t>
            </a:r>
          </a:p>
          <a:p>
            <a:endParaRPr lang="en-US" sz="2000" dirty="0"/>
          </a:p>
          <a:p>
            <a:endParaRPr lang="en-US" sz="2000" dirty="0"/>
          </a:p>
          <a:p>
            <a:r>
              <a:rPr lang="en-US" sz="2000" dirty="0"/>
              <a:t>In the </a:t>
            </a:r>
            <a:r>
              <a:rPr lang="en-US" sz="2000" dirty="0" err="1"/>
              <a:t>propertyPaneSettings</a:t>
            </a:r>
            <a:r>
              <a:rPr lang="en-US" sz="2000" dirty="0"/>
              <a:t> method, add the custom field definition in a </a:t>
            </a:r>
            <a:r>
              <a:rPr lang="en-US" sz="2000" b="1" dirty="0" err="1"/>
              <a:t>groupFields</a:t>
            </a:r>
            <a:r>
              <a:rPr lang="en-US" sz="2000" dirty="0"/>
              <a:t> array</a:t>
            </a:r>
          </a:p>
        </p:txBody>
      </p:sp>
      <p:sp>
        <p:nvSpPr>
          <p:cNvPr id="4" name="Title 3"/>
          <p:cNvSpPr>
            <a:spLocks noGrp="1"/>
          </p:cNvSpPr>
          <p:nvPr>
            <p:ph type="title"/>
          </p:nvPr>
        </p:nvSpPr>
        <p:spPr/>
        <p:txBody>
          <a:bodyPr/>
          <a:lstStyle/>
          <a:p>
            <a:r>
              <a:rPr lang="en-US" sz="4000"/>
              <a:t>Implementing custom property pane fields</a:t>
            </a:r>
            <a:endParaRPr lang="en-US" sz="4000" dirty="0"/>
          </a:p>
        </p:txBody>
      </p:sp>
      <p:sp>
        <p:nvSpPr>
          <p:cNvPr id="8" name="Rectangle 7"/>
          <p:cNvSpPr/>
          <p:nvPr/>
        </p:nvSpPr>
        <p:spPr>
          <a:xfrm>
            <a:off x="745629" y="1582181"/>
            <a:ext cx="8436918" cy="738664"/>
          </a:xfrm>
          <a:prstGeom prst="rect">
            <a:avLst/>
          </a:prstGeom>
        </p:spPr>
        <p:txBody>
          <a:bodyPr wrap="squar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customFieldRender</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elem</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HTMLElement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elem.innerHTML</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'&lt;div&gt;&lt;h1&gt;This is a custom field.&lt;/h1&gt;&lt;/div&gt;'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1400" dirty="0"/>
          </a:p>
        </p:txBody>
      </p:sp>
      <p:sp>
        <p:nvSpPr>
          <p:cNvPr id="11" name="Rectangle 10"/>
          <p:cNvSpPr/>
          <p:nvPr/>
        </p:nvSpPr>
        <p:spPr>
          <a:xfrm>
            <a:off x="745629" y="2633166"/>
            <a:ext cx="10873208" cy="3754874"/>
          </a:xfrm>
          <a:prstGeom prst="rect">
            <a:avLst/>
          </a:prstGeom>
        </p:spPr>
        <p:txBody>
          <a:bodyPr wrap="square">
            <a:spAutoFit/>
          </a:bodyPr>
          <a:lstStyle/>
          <a:p>
            <a:r>
              <a:rPr lang="en-US" sz="1400" dirty="0">
                <a:solidFill>
                  <a:srgbClr val="0000FF"/>
                </a:solidFill>
                <a:latin typeface="Consolas" panose="020B0609020204030204" pitchFamily="49" charset="0"/>
              </a:rPr>
              <a:t>protected</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get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propertyPaneSettings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IPropertyPaneSettings</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pages: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header: {</a:t>
            </a:r>
          </a:p>
          <a:p>
            <a:r>
              <a:rPr lang="en-US" sz="1400" dirty="0">
                <a:solidFill>
                  <a:srgbClr val="000000"/>
                </a:solidFill>
                <a:latin typeface="Consolas" panose="020B0609020204030204" pitchFamily="49" charset="0"/>
              </a:rPr>
              <a:t>            description: </a:t>
            </a:r>
            <a:r>
              <a:rPr lang="en-US" sz="1400" dirty="0" err="1">
                <a:solidFill>
                  <a:srgbClr val="000000"/>
                </a:solidFill>
                <a:latin typeface="Consolas" panose="020B0609020204030204" pitchFamily="49" charset="0"/>
              </a:rPr>
              <a:t>strings.PropertyPaneDescription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groups: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groupName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strings.BasicGroupName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groupFields</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PropertyPaneCustomField</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customField</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onRender</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customFieldRender.bind</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1510115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Loading </a:t>
            </a:r>
            <a:r>
              <a:rPr lang="en-US" sz="4000" dirty="0" err="1"/>
              <a:t>async</a:t>
            </a:r>
            <a:r>
              <a:rPr lang="en-US" sz="4000" dirty="0"/>
              <a:t> mock data into a web part property field</a:t>
            </a:r>
          </a:p>
        </p:txBody>
      </p:sp>
      <p:sp>
        <p:nvSpPr>
          <p:cNvPr id="4" name="TextBox 3"/>
          <p:cNvSpPr txBox="1"/>
          <p:nvPr/>
        </p:nvSpPr>
        <p:spPr>
          <a:xfrm>
            <a:off x="274639" y="1210117"/>
            <a:ext cx="11704238" cy="4148828"/>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field in the web part interface</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variable to store the field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method </a:t>
            </a:r>
            <a:r>
              <a:rPr lang="en-US" altLang="zh-CN" sz="3200" dirty="0">
                <a:gradFill>
                  <a:gsLst>
                    <a:gs pos="1250">
                      <a:schemeClr val="tx1"/>
                    </a:gs>
                    <a:gs pos="100000">
                      <a:schemeClr val="tx1"/>
                    </a:gs>
                  </a:gsLst>
                  <a:lin ang="5400000" scaled="0"/>
                </a:gradFill>
                <a:latin typeface="+mj-lt"/>
              </a:rPr>
              <a:t>return the mock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Add an </a:t>
            </a:r>
            <a:r>
              <a:rPr lang="en-US" sz="3200" b="1" dirty="0" err="1">
                <a:gradFill>
                  <a:gsLst>
                    <a:gs pos="1250">
                      <a:schemeClr val="tx1"/>
                    </a:gs>
                    <a:gs pos="100000">
                      <a:schemeClr val="tx1"/>
                    </a:gs>
                  </a:gsLst>
                  <a:lin ang="5400000" scaled="0"/>
                </a:gradFill>
                <a:latin typeface="+mj-lt"/>
              </a:rPr>
              <a:t>onInit</a:t>
            </a:r>
            <a:r>
              <a:rPr lang="en-US" sz="3200" dirty="0">
                <a:gradFill>
                  <a:gsLst>
                    <a:gs pos="1250">
                      <a:schemeClr val="tx1"/>
                    </a:gs>
                    <a:gs pos="100000">
                      <a:schemeClr val="tx1"/>
                    </a:gs>
                  </a:gsLst>
                  <a:lin ang="5400000" scaled="0"/>
                </a:gradFill>
                <a:latin typeface="+mj-lt"/>
              </a:rPr>
              <a:t> method in the web part class that invokes a method to create mock data, and set the variable that holds the field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Modify the field definition in the </a:t>
            </a:r>
            <a:r>
              <a:rPr lang="en-US" sz="3200" b="1" dirty="0" err="1">
                <a:gradFill>
                  <a:gsLst>
                    <a:gs pos="1250">
                      <a:schemeClr val="tx1"/>
                    </a:gs>
                    <a:gs pos="100000">
                      <a:schemeClr val="tx1"/>
                    </a:gs>
                  </a:gsLst>
                  <a:lin ang="5400000" scaled="0"/>
                </a:gradFill>
                <a:latin typeface="+mj-lt"/>
              </a:rPr>
              <a:t>groupFields</a:t>
            </a:r>
            <a:r>
              <a:rPr lang="en-US" sz="3200" dirty="0">
                <a:gradFill>
                  <a:gsLst>
                    <a:gs pos="1250">
                      <a:schemeClr val="tx1"/>
                    </a:gs>
                    <a:gs pos="100000">
                      <a:schemeClr val="tx1"/>
                    </a:gs>
                  </a:gsLst>
                  <a:lin ang="5400000" scaled="0"/>
                </a:gradFill>
                <a:latin typeface="+mj-lt"/>
              </a:rPr>
              <a:t> array to use the data</a:t>
            </a:r>
            <a:endParaRPr lang="en-US"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8154707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Example: Loading </a:t>
            </a:r>
            <a:r>
              <a:rPr lang="en-US" sz="4000" dirty="0" err="1"/>
              <a:t>async</a:t>
            </a:r>
            <a:r>
              <a:rPr lang="en-US" sz="4000" dirty="0"/>
              <a:t> mock data into a dropdown field</a:t>
            </a:r>
          </a:p>
        </p:txBody>
      </p:sp>
      <p:sp>
        <p:nvSpPr>
          <p:cNvPr id="4" name="TextBox 3"/>
          <p:cNvSpPr txBox="1"/>
          <p:nvPr/>
        </p:nvSpPr>
        <p:spPr>
          <a:xfrm>
            <a:off x="306135" y="1212849"/>
            <a:ext cx="11704238" cy="3154710"/>
          </a:xfrm>
          <a:prstGeom prst="rect">
            <a:avLst/>
          </a:prstGeom>
          <a:noFill/>
        </p:spPr>
        <p:txBody>
          <a:bodyPr wrap="square" lIns="182880" tIns="146304" rIns="182880" bIns="146304" rtlCol="0">
            <a:spAutoFit/>
          </a:bodyPr>
          <a:lstStyle/>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dropdown field in the web part interface</a:t>
            </a: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variable to store the dropdown options</a:t>
            </a: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method </a:t>
            </a:r>
            <a:r>
              <a:rPr lang="en-US" altLang="zh-CN" dirty="0">
                <a:gradFill>
                  <a:gsLst>
                    <a:gs pos="1250">
                      <a:schemeClr val="tx1"/>
                    </a:gs>
                    <a:gs pos="100000">
                      <a:schemeClr val="tx1"/>
                    </a:gs>
                  </a:gsLst>
                  <a:lin ang="5400000" scaled="0"/>
                </a:gradFill>
                <a:latin typeface="+mj-lt"/>
              </a:rPr>
              <a:t>return the mock data</a:t>
            </a:r>
            <a:endParaRPr lang="en-US" dirty="0">
              <a:gradFill>
                <a:gsLst>
                  <a:gs pos="1250">
                    <a:schemeClr val="tx1"/>
                  </a:gs>
                  <a:gs pos="100000">
                    <a:schemeClr val="tx1"/>
                  </a:gs>
                </a:gsLst>
                <a:lin ang="5400000" scaled="0"/>
              </a:gradFill>
              <a:latin typeface="+mj-lt"/>
            </a:endParaRPr>
          </a:p>
        </p:txBody>
      </p:sp>
      <p:sp>
        <p:nvSpPr>
          <p:cNvPr id="5" name="Rectangle 4"/>
          <p:cNvSpPr/>
          <p:nvPr/>
        </p:nvSpPr>
        <p:spPr>
          <a:xfrm>
            <a:off x="745629" y="1841078"/>
            <a:ext cx="6216650" cy="738664"/>
          </a:xfrm>
          <a:prstGeom prst="rect">
            <a:avLst/>
          </a:prstGeom>
        </p:spPr>
        <p:txBody>
          <a:bodyPr>
            <a:spAutoFit/>
          </a:bodyPr>
          <a:lstStyle/>
          <a:p>
            <a:r>
              <a:rPr lang="en-US" sz="1400" dirty="0">
                <a:solidFill>
                  <a:srgbClr val="0000FF"/>
                </a:solidFill>
                <a:latin typeface="Consolas" panose="020B0609020204030204" pitchFamily="49" charset="0"/>
              </a:rPr>
              <a:t>import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PropertyPaneDropdown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from</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microsoft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sp</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webpart</a:t>
            </a:r>
            <a:r>
              <a:rPr lang="en-US" sz="1400" dirty="0">
                <a:solidFill>
                  <a:srgbClr val="A31515"/>
                </a:solidFill>
                <a:latin typeface="Consolas" panose="020B0609020204030204" pitchFamily="49" charset="0"/>
              </a:rPr>
              <a:t>-base'</a:t>
            </a:r>
            <a:r>
              <a:rPr lang="en-US" sz="1400" dirty="0">
                <a:solidFill>
                  <a:srgbClr val="000000"/>
                </a:solidFill>
                <a:latin typeface="Consolas" panose="020B0609020204030204" pitchFamily="49" charset="0"/>
              </a:rPr>
              <a:t>;</a:t>
            </a:r>
            <a:endParaRPr lang="en-US" sz="3600" dirty="0"/>
          </a:p>
        </p:txBody>
      </p:sp>
      <p:sp>
        <p:nvSpPr>
          <p:cNvPr id="8" name="Rectangle 7"/>
          <p:cNvSpPr/>
          <p:nvPr/>
        </p:nvSpPr>
        <p:spPr>
          <a:xfrm>
            <a:off x="745629" y="3390340"/>
            <a:ext cx="4955203" cy="307777"/>
          </a:xfrm>
          <a:prstGeom prst="rect">
            <a:avLst/>
          </a:prstGeom>
        </p:spPr>
        <p:txBody>
          <a:bodyPr wrap="non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_options: </a:t>
            </a:r>
            <a:r>
              <a:rPr lang="en-US" sz="1400" dirty="0" err="1">
                <a:solidFill>
                  <a:srgbClr val="000000"/>
                </a:solidFill>
                <a:latin typeface="Consolas" panose="020B0609020204030204" pitchFamily="49" charset="0"/>
              </a:rPr>
              <a:t>IPropertyPaneDropdownOption</a:t>
            </a:r>
            <a:r>
              <a:rPr lang="en-US" sz="1400" dirty="0">
                <a:solidFill>
                  <a:srgbClr val="000000"/>
                </a:solidFill>
                <a:latin typeface="Consolas" panose="020B0609020204030204" pitchFamily="49" charset="0"/>
              </a:rPr>
              <a:t>[];</a:t>
            </a:r>
            <a:endParaRPr lang="en-US" sz="3600" dirty="0"/>
          </a:p>
        </p:txBody>
      </p:sp>
      <p:sp>
        <p:nvSpPr>
          <p:cNvPr id="10" name="Rectangle 9"/>
          <p:cNvSpPr/>
          <p:nvPr/>
        </p:nvSpPr>
        <p:spPr>
          <a:xfrm>
            <a:off x="745629" y="4406950"/>
            <a:ext cx="6216650" cy="2031325"/>
          </a:xfrm>
          <a:prstGeom prst="rect">
            <a:avLst/>
          </a:prstGeom>
        </p:spPr>
        <p:txBody>
          <a:bodyPr>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 Promise&lt;any&gt;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Environment.type</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EnvironmentType.Local</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Promise&lt;any&gt;(resolve =&gt;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setTimeout</a:t>
            </a:r>
            <a:r>
              <a:rPr lang="en-US" sz="1400" dirty="0">
                <a:solidFill>
                  <a:srgbClr val="000000"/>
                </a:solidFill>
                <a:latin typeface="Consolas" panose="020B0609020204030204" pitchFamily="49" charset="0"/>
              </a:rPr>
              <a:t>(() =&gt; resolve([</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'1'</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1'</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'2'</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2'</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500);</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endParaRPr lang="en-US" sz="3600" dirty="0"/>
          </a:p>
        </p:txBody>
      </p:sp>
    </p:spTree>
    <p:extLst>
      <p:ext uri="{BB962C8B-B14F-4D97-AF65-F5344CB8AC3E}">
        <p14:creationId xmlns:p14="http://schemas.microsoft.com/office/powerpoint/2010/main" val="30289600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Example: Loading </a:t>
            </a:r>
            <a:r>
              <a:rPr lang="en-US" sz="4000" dirty="0" err="1"/>
              <a:t>async</a:t>
            </a:r>
            <a:r>
              <a:rPr lang="en-US" sz="4000" dirty="0"/>
              <a:t> mock data into a dropdown field</a:t>
            </a:r>
          </a:p>
        </p:txBody>
      </p:sp>
      <p:sp>
        <p:nvSpPr>
          <p:cNvPr id="4" name="TextBox 3"/>
          <p:cNvSpPr txBox="1"/>
          <p:nvPr/>
        </p:nvSpPr>
        <p:spPr>
          <a:xfrm>
            <a:off x="274639" y="1210117"/>
            <a:ext cx="11704238" cy="3730252"/>
          </a:xfrm>
          <a:prstGeom prst="rect">
            <a:avLst/>
          </a:prstGeom>
          <a:noFill/>
        </p:spPr>
        <p:txBody>
          <a:bodyPr wrap="square" lIns="182880" tIns="146304" rIns="182880" bIns="146304" rtlCol="0">
            <a:spAutoFit/>
          </a:bodyPr>
          <a:lstStyle/>
          <a:p>
            <a:pPr marL="342900" indent="-342900">
              <a:lnSpc>
                <a:spcPct val="90000"/>
              </a:lnSpc>
              <a:spcAft>
                <a:spcPts val="600"/>
              </a:spcAft>
              <a:buFont typeface="+mj-lt"/>
              <a:buAutoNum type="arabicPeriod" startAt="4"/>
            </a:pPr>
            <a:r>
              <a:rPr lang="en-US" dirty="0">
                <a:gradFill>
                  <a:gsLst>
                    <a:gs pos="1250">
                      <a:schemeClr val="tx1"/>
                    </a:gs>
                    <a:gs pos="100000">
                      <a:schemeClr val="tx1"/>
                    </a:gs>
                  </a:gsLst>
                  <a:lin ang="5400000" scaled="0"/>
                </a:gradFill>
                <a:latin typeface="+mj-lt"/>
              </a:rPr>
              <a:t>Add an </a:t>
            </a:r>
            <a:r>
              <a:rPr lang="en-US" b="1" dirty="0" err="1">
                <a:gradFill>
                  <a:gsLst>
                    <a:gs pos="1250">
                      <a:schemeClr val="tx1"/>
                    </a:gs>
                    <a:gs pos="100000">
                      <a:schemeClr val="tx1"/>
                    </a:gs>
                  </a:gsLst>
                  <a:lin ang="5400000" scaled="0"/>
                </a:gradFill>
                <a:latin typeface="+mj-lt"/>
              </a:rPr>
              <a:t>onInit</a:t>
            </a:r>
            <a:r>
              <a:rPr lang="en-US" dirty="0">
                <a:gradFill>
                  <a:gsLst>
                    <a:gs pos="1250">
                      <a:schemeClr val="tx1"/>
                    </a:gs>
                    <a:gs pos="100000">
                      <a:schemeClr val="tx1"/>
                    </a:gs>
                  </a:gsLst>
                  <a:lin ang="5400000" scaled="0"/>
                </a:gradFill>
                <a:latin typeface="+mj-lt"/>
              </a:rPr>
              <a:t> method in the web part class that invokes a method to create mock data, and set the variable that holds the field data</a:t>
            </a: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r>
              <a:rPr lang="en-US" dirty="0">
                <a:gradFill>
                  <a:gsLst>
                    <a:gs pos="1250">
                      <a:schemeClr val="tx1"/>
                    </a:gs>
                    <a:gs pos="100000">
                      <a:schemeClr val="tx1"/>
                    </a:gs>
                  </a:gsLst>
                  <a:lin ang="5400000" scaled="0"/>
                </a:gradFill>
                <a:latin typeface="+mj-lt"/>
              </a:rPr>
              <a:t>Modify the field definition in the </a:t>
            </a:r>
            <a:r>
              <a:rPr lang="en-US" b="1" dirty="0" err="1">
                <a:gradFill>
                  <a:gsLst>
                    <a:gs pos="1250">
                      <a:schemeClr val="tx1"/>
                    </a:gs>
                    <a:gs pos="100000">
                      <a:schemeClr val="tx1"/>
                    </a:gs>
                  </a:gsLst>
                  <a:lin ang="5400000" scaled="0"/>
                </a:gradFill>
                <a:latin typeface="+mj-lt"/>
              </a:rPr>
              <a:t>groupFields</a:t>
            </a:r>
            <a:r>
              <a:rPr lang="en-US" dirty="0">
                <a:gradFill>
                  <a:gsLst>
                    <a:gs pos="1250">
                      <a:schemeClr val="tx1"/>
                    </a:gs>
                    <a:gs pos="100000">
                      <a:schemeClr val="tx1"/>
                    </a:gs>
                  </a:gsLst>
                  <a:lin ang="5400000" scaled="0"/>
                </a:gradFill>
                <a:latin typeface="+mj-lt"/>
              </a:rPr>
              <a:t> array to use the variable that holds the field data</a:t>
            </a:r>
            <a:endParaRPr lang="en-US" dirty="0">
              <a:gradFill>
                <a:gsLst>
                  <a:gs pos="2917">
                    <a:schemeClr val="tx1"/>
                  </a:gs>
                  <a:gs pos="30000">
                    <a:schemeClr val="tx1"/>
                  </a:gs>
                </a:gsLst>
                <a:lin ang="5400000" scaled="0"/>
              </a:gradFill>
            </a:endParaRPr>
          </a:p>
        </p:txBody>
      </p:sp>
      <p:sp>
        <p:nvSpPr>
          <p:cNvPr id="12" name="Rectangle 11"/>
          <p:cNvSpPr/>
          <p:nvPr/>
        </p:nvSpPr>
        <p:spPr>
          <a:xfrm>
            <a:off x="601613" y="2057102"/>
            <a:ext cx="6216650" cy="2246769"/>
          </a:xfrm>
          <a:prstGeom prst="rect">
            <a:avLst/>
          </a:prstGeom>
        </p:spPr>
        <p:txBody>
          <a:bodyPr>
            <a:spAutoFit/>
          </a:bodyPr>
          <a:lstStyle/>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protected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onInit</a:t>
            </a:r>
            <a:r>
              <a:rPr lang="en-US" sz="1400" dirty="0">
                <a:solidFill>
                  <a:srgbClr val="000000"/>
                </a:solidFill>
                <a:latin typeface="Consolas" panose="020B0609020204030204" pitchFamily="49" charset="0"/>
              </a:rPr>
              <a:t>(): Promise&lt;</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().then(lists =&gt; {</a:t>
            </a:r>
          </a:p>
          <a:p>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._options</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lists.map</a:t>
            </a:r>
            <a:r>
              <a:rPr lang="en-US" sz="1400" dirty="0">
                <a:solidFill>
                  <a:srgbClr val="000000"/>
                </a:solidFill>
                <a:latin typeface="Consolas" panose="020B0609020204030204" pitchFamily="49" charset="0"/>
              </a:rPr>
              <a:t>(list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key: </a:t>
            </a:r>
            <a:r>
              <a:rPr lang="en-US" sz="1400" dirty="0" err="1">
                <a:solidFill>
                  <a:srgbClr val="000000"/>
                </a:solidFill>
                <a:latin typeface="Consolas" panose="020B0609020204030204" pitchFamily="49" charset="0"/>
              </a:rPr>
              <a:t>list.Id</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text: </a:t>
            </a:r>
            <a:r>
              <a:rPr lang="en-US" sz="1400" dirty="0" err="1">
                <a:solidFill>
                  <a:srgbClr val="000000"/>
                </a:solidFill>
                <a:latin typeface="Consolas" panose="020B0609020204030204" pitchFamily="49" charset="0"/>
              </a:rPr>
              <a:t>list.Title</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p:txBody>
      </p:sp>
      <p:sp>
        <p:nvSpPr>
          <p:cNvPr id="14" name="Rectangle 13"/>
          <p:cNvSpPr/>
          <p:nvPr/>
        </p:nvSpPr>
        <p:spPr>
          <a:xfrm>
            <a:off x="601613" y="5201166"/>
            <a:ext cx="6216650" cy="954107"/>
          </a:xfrm>
          <a:prstGeom prst="rect">
            <a:avLst/>
          </a:prstGeom>
        </p:spPr>
        <p:txBody>
          <a:bodyPr>
            <a:spAutoFit/>
          </a:bodyPr>
          <a:lstStyle/>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PropertyPaneDropdown</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label: </a:t>
            </a:r>
            <a:r>
              <a:rPr lang="en-US" sz="1400" dirty="0">
                <a:solidFill>
                  <a:srgbClr val="A31515"/>
                </a:solidFill>
                <a:latin typeface="Consolas" panose="020B0609020204030204" pitchFamily="49" charset="0"/>
              </a:rPr>
              <a:t>'Select a list'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options: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._options</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endParaRPr lang="en-US" sz="3600" dirty="0"/>
          </a:p>
        </p:txBody>
      </p:sp>
    </p:spTree>
    <p:extLst>
      <p:ext uri="{BB962C8B-B14F-4D97-AF65-F5344CB8AC3E}">
        <p14:creationId xmlns:p14="http://schemas.microsoft.com/office/powerpoint/2010/main" val="408940727"/>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b796c41-22f8-4e5f-a4f6-26e92db7f69d"/>
    <ds:schemaRef ds:uri="http://www.w3.org/XML/1998/namespace"/>
    <ds:schemaRef ds:uri="http://purl.org/dc/dcmitype/"/>
  </ds:schemaRefs>
</ds:datastoreItem>
</file>

<file path=customXml/itemProps2.xml><?xml version="1.0" encoding="utf-8"?>
<ds:datastoreItem xmlns:ds="http://schemas.openxmlformats.org/officeDocument/2006/customXml" ds:itemID="{D8D2A6F8-4C5B-4927-BB9E-B93B630F0A73}"/>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624</TotalTime>
  <Words>1122</Words>
  <Application>Microsoft Office PowerPoint</Application>
  <PresentationFormat>Custom</PresentationFormat>
  <Paragraphs>200</Paragraphs>
  <Slides>16</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Consolas</vt:lpstr>
      <vt:lpstr>Segoe UI</vt:lpstr>
      <vt:lpstr>Segoe UI Light</vt:lpstr>
      <vt:lpstr>Wingdings</vt:lpstr>
      <vt:lpstr>5-30719_SharePoint_Team_Template_Light</vt:lpstr>
      <vt:lpstr>Working with the web part property pane </vt:lpstr>
      <vt:lpstr>Agenda</vt:lpstr>
      <vt:lpstr>Overview</vt:lpstr>
      <vt:lpstr>Implementing custom property pane fields</vt:lpstr>
      <vt:lpstr>Implementing custom property pane fields</vt:lpstr>
      <vt:lpstr>Implementing custom property pane fields</vt:lpstr>
      <vt:lpstr>PowerPoint Presentation</vt:lpstr>
      <vt:lpstr>PowerPoint Presentation</vt:lpstr>
      <vt:lpstr>PowerPoint Presentation</vt:lpstr>
      <vt:lpstr>Loading async SharePoint data into field</vt:lpstr>
      <vt:lpstr>Creating custom property pane controls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custom property pane fields</dc:title>
  <dc:subject>&lt;Speech title here&gt;</dc:subject>
  <dc:creator>Vesa Juvonen;todd.baginski@canviz.com</dc:creator>
  <cp:keywords>SharePoint, PnP</cp:keywords>
  <dc:description>Template: _x000d_
Formatting: _x000d_
Audience Type:</dc:description>
  <cp:lastModifiedBy>Todd Baginski</cp:lastModifiedBy>
  <cp:revision>45</cp:revision>
  <dcterms:created xsi:type="dcterms:W3CDTF">2016-10-24T10:18:28Z</dcterms:created>
  <dcterms:modified xsi:type="dcterms:W3CDTF">2016-12-21T19:41:48Z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